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71" autoAdjust="0"/>
  </p:normalViewPr>
  <p:slideViewPr>
    <p:cSldViewPr>
      <p:cViewPr varScale="1"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2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102E4-A9BD-466D-A2C2-B8CAD018902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14B3C-E767-4500-97EC-00EB2A8D1BCD}" type="datetimeFigureOut">
              <a:rPr lang="pt-BR"/>
              <a:pPr>
                <a:defRPr/>
              </a:pPr>
              <a:t>20/07/2012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1393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002876-E031-42AA-87EA-E3E25EA1CD8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8696EC-86A9-49B2-B997-0F9A665BC081}" type="datetimeFigureOut">
              <a:rPr lang="pt-BR"/>
              <a:pPr>
                <a:defRPr/>
              </a:pPr>
              <a:t>20/07/2012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724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2F4E12-451D-4C67-A76A-1A14DB69CAF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ADE4F-8BAD-4F89-B7A6-9C76A2855793}" type="datetimeFigureOut">
              <a:rPr lang="pt-BR"/>
              <a:pPr>
                <a:defRPr/>
              </a:pPr>
              <a:t>20/07/2012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207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8CDFB-35BF-431A-8D42-F066D842DA3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AD80DD-EE59-468F-B37C-A878F11A4887}" type="datetimeFigureOut">
              <a:rPr lang="pt-BR"/>
              <a:pPr>
                <a:defRPr/>
              </a:pPr>
              <a:t>20/07/2012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0197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8B487-A7F5-4DEC-AA27-4F445D62838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38BB6B-CEA4-496C-AB27-0EFC184F106D}" type="datetimeFigureOut">
              <a:rPr lang="pt-BR"/>
              <a:pPr>
                <a:defRPr/>
              </a:pPr>
              <a:t>20/07/2012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1600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C690AB-EBDF-49CE-9980-EEEE0957C90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FC26EC-7F6E-421F-9F2C-4E7195D7B42F}" type="datetimeFigureOut">
              <a:rPr lang="pt-BR"/>
              <a:pPr>
                <a:defRPr/>
              </a:pPr>
              <a:t>20/07/2012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85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1E991-DC0E-4537-AD3D-43CB1C0C359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C54EDD-E99C-4ABE-BC74-F75DC82D6518}" type="datetimeFigureOut">
              <a:rPr lang="pt-BR"/>
              <a:pPr>
                <a:defRPr/>
              </a:pPr>
              <a:t>20/07/2012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8161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98DE58-45EA-49C3-A09A-10FA4E8CC81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9216E7-8EF1-4B6B-B539-F49AD3A270EF}" type="datetimeFigureOut">
              <a:rPr lang="pt-BR"/>
              <a:pPr>
                <a:defRPr/>
              </a:pPr>
              <a:t>20/07/2012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222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8C640B-02E2-4FDB-89F7-7C2D024AC47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1FE45A-2895-4AB6-A9D5-4E0ABDB0B78F}" type="datetimeFigureOut">
              <a:rPr lang="pt-BR"/>
              <a:pPr>
                <a:defRPr/>
              </a:pPr>
              <a:t>20/07/2012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551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F30466-9C11-45C6-B128-C9FF24953EE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E53E9C-6762-4E24-B081-295E19C83803}" type="datetimeFigureOut">
              <a:rPr lang="pt-BR"/>
              <a:pPr>
                <a:defRPr/>
              </a:pPr>
              <a:t>20/07/2012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876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06835E-2D89-4A5D-ADA8-E0C4FF112CF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5A665-1833-4CC4-AADF-6CEE6B14FDC8}" type="datetimeFigureOut">
              <a:rPr lang="pt-BR"/>
              <a:pPr>
                <a:defRPr/>
              </a:pPr>
              <a:t>20/07/2012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1521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3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620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smtClean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225" y="5648325"/>
            <a:ext cx="549275" cy="396875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800" smtClean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113F2E9E-0A5E-4E17-AA91-55A1A5332FA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7456" y="4048919"/>
            <a:ext cx="23669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738" y="1646237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fld id="{8052CDE4-BE9E-4B5F-84B8-043E3D65A35A}" type="datetimeFigureOut">
              <a:rPr lang="pt-BR"/>
              <a:pPr>
                <a:defRPr/>
              </a:pPr>
              <a:t>20/07/2012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600" kern="1200" spc="-1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Cambria" pitchFamily="18" charset="0"/>
        </a:defRPr>
      </a:lvl9pPr>
    </p:titleStyle>
    <p:bodyStyle>
      <a:lvl1pPr marL="3429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4888" indent="-228600" algn="l" rtl="0" eaLnBrk="1" fontAlgn="base" hangingPunct="1">
        <a:spcBef>
          <a:spcPct val="20000"/>
        </a:spcBef>
        <a:spcAft>
          <a:spcPct val="0"/>
        </a:spcAft>
        <a:buClr>
          <a:srgbClr val="D2CB6C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279525" indent="-228600" algn="l" rtl="0" eaLnBrk="1" fontAlgn="base" hangingPunct="1">
        <a:spcBef>
          <a:spcPct val="20000"/>
        </a:spcBef>
        <a:spcAft>
          <a:spcPct val="0"/>
        </a:spcAft>
        <a:buClr>
          <a:srgbClr val="95A39D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163" indent="-228600" algn="l" rtl="0" eaLnBrk="1" fontAlgn="base" hangingPunct="1">
        <a:spcBef>
          <a:spcPct val="20000"/>
        </a:spcBef>
        <a:spcAft>
          <a:spcPct val="0"/>
        </a:spcAft>
        <a:buClr>
          <a:srgbClr val="C89F5D"/>
        </a:buClr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4797152"/>
            <a:ext cx="8460432" cy="1584176"/>
          </a:xfrm>
          <a:effectLst>
            <a:glow rad="1079500">
              <a:schemeClr val="accent5">
                <a:satMod val="175000"/>
                <a:alpha val="40000"/>
              </a:schemeClr>
            </a:glow>
            <a:softEdge rad="736600"/>
          </a:effectLst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pt-BR" sz="11500" dirty="0" smtClean="0"/>
              <a:t>SAMBAQUI</a:t>
            </a:r>
            <a:endParaRPr lang="pt-BR" sz="11500" dirty="0"/>
          </a:p>
        </p:txBody>
      </p:sp>
      <p:pic>
        <p:nvPicPr>
          <p:cNvPr id="2053" name="Imagem 11" descr="etecfran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404813"/>
            <a:ext cx="2430463" cy="110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Imagem 12" descr="Centro%20Pazula%20Souza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E7E7D6"/>
              </a:clrFrom>
              <a:clrTo>
                <a:srgbClr val="E7E7D6">
                  <a:alpha val="0"/>
                </a:srgbClr>
              </a:clrTo>
            </a:clrChange>
            <a:lum bright="-2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477838"/>
            <a:ext cx="3744913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60350"/>
            <a:ext cx="8229600" cy="5865813"/>
          </a:xfrm>
        </p:spPr>
        <p:txBody>
          <a:bodyPr/>
          <a:lstStyle/>
          <a:p>
            <a:endParaRPr lang="pt-BR" smtClean="0"/>
          </a:p>
          <a:p>
            <a:endParaRPr lang="pt-BR" smtClean="0"/>
          </a:p>
          <a:p>
            <a:endParaRPr lang="pt-BR" smtClean="0"/>
          </a:p>
          <a:p>
            <a:r>
              <a:rPr lang="pt-BR" smtClean="0"/>
              <a:t>Depois da I Guerra Mundial a noção de raça foi adotada pela arqueologia, que denominada o povo sambaquieiro de “Homem da Lagoa Santa” ou “Homem do Sambaqui”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60350"/>
            <a:ext cx="8229600" cy="586581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pt-BR" b="1" i="1" smtClean="0"/>
              <a:t>Pesquisas Modernas</a:t>
            </a:r>
          </a:p>
          <a:p>
            <a:pPr>
              <a:buFont typeface="Arial" charset="0"/>
              <a:buNone/>
            </a:pPr>
            <a:endParaRPr lang="pt-BR" b="1" i="1" smtClean="0"/>
          </a:p>
          <a:p>
            <a:r>
              <a:rPr lang="pt-BR" smtClean="0"/>
              <a:t>Começaram na década de 50,quando foram obtidas as primeiras datações radiocarbônicas.</a:t>
            </a:r>
          </a:p>
          <a:p>
            <a:r>
              <a:rPr lang="pt-BR" smtClean="0"/>
              <a:t>O sambaqui que mais se destacava eram os sambaquis do litoral catarinence.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548680"/>
            <a:ext cx="8229600" cy="5649913"/>
          </a:xfrm>
        </p:spPr>
        <p:txBody>
          <a:bodyPr/>
          <a:lstStyle/>
          <a:p>
            <a:pPr algn="just">
              <a:buFont typeface="Arial" charset="0"/>
              <a:buNone/>
            </a:pPr>
            <a:r>
              <a:rPr lang="pt-BR" b="1" i="1" dirty="0" smtClean="0"/>
              <a:t>Povo</a:t>
            </a:r>
          </a:p>
          <a:p>
            <a:pPr algn="just"/>
            <a:endParaRPr lang="pt-BR" dirty="0" smtClean="0"/>
          </a:p>
          <a:p>
            <a:pPr algn="just"/>
            <a:r>
              <a:rPr lang="pt-BR" dirty="0" smtClean="0"/>
              <a:t>Não conheciam a olaria, agricultura nem domesticação;</a:t>
            </a:r>
          </a:p>
          <a:p>
            <a:pPr algn="just"/>
            <a:r>
              <a:rPr lang="pt-BR" dirty="0" smtClean="0"/>
              <a:t>Viviam onde pudesse ter alimento o ano todo; e onde pudessem armazenar alimentos par a circulação entre o povo;</a:t>
            </a:r>
          </a:p>
          <a:p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299491"/>
            <a:ext cx="8229600" cy="5865813"/>
          </a:xfrm>
        </p:spPr>
        <p:txBody>
          <a:bodyPr/>
          <a:lstStyle/>
          <a:p>
            <a:pPr>
              <a:buFont typeface="Arial" charset="0"/>
              <a:buNone/>
            </a:pPr>
            <a:endParaRPr lang="pt-BR" b="1" i="1" dirty="0" smtClean="0"/>
          </a:p>
          <a:p>
            <a:pPr>
              <a:buFont typeface="Arial" charset="0"/>
              <a:buNone/>
            </a:pPr>
            <a:r>
              <a:rPr lang="pt-BR" b="1" i="1" dirty="0" err="1" smtClean="0"/>
              <a:t>Nomadês</a:t>
            </a:r>
            <a:r>
              <a:rPr lang="pt-BR" b="1" i="1" dirty="0" smtClean="0"/>
              <a:t> </a:t>
            </a:r>
            <a:r>
              <a:rPr lang="pt-BR" b="1" i="1" dirty="0" smtClean="0"/>
              <a:t>ou </a:t>
            </a:r>
            <a:r>
              <a:rPr lang="pt-BR" b="1" i="1" dirty="0" err="1" smtClean="0"/>
              <a:t>sedêntários</a:t>
            </a:r>
            <a:r>
              <a:rPr lang="pt-BR" dirty="0" smtClean="0"/>
              <a:t>?</a:t>
            </a:r>
          </a:p>
          <a:p>
            <a:pPr marL="114300" indent="0">
              <a:buNone/>
            </a:pPr>
            <a:endParaRPr lang="pt-BR" dirty="0" smtClean="0"/>
          </a:p>
          <a:p>
            <a:pPr algn="just"/>
            <a:r>
              <a:rPr lang="pt-BR" dirty="0" smtClean="0"/>
              <a:t>Alguns dizem que são </a:t>
            </a:r>
            <a:r>
              <a:rPr lang="pt-BR" dirty="0" err="1" smtClean="0"/>
              <a:t>nomades</a:t>
            </a:r>
            <a:r>
              <a:rPr lang="pt-BR" dirty="0" smtClean="0"/>
              <a:t> porque, como viviam da pesca, o alimento deveria se esgotar; porem </a:t>
            </a:r>
            <a:r>
              <a:rPr lang="pt-BR" dirty="0" err="1" smtClean="0"/>
              <a:t>Madu</a:t>
            </a:r>
            <a:r>
              <a:rPr lang="pt-BR" dirty="0" smtClean="0"/>
              <a:t> Gaspar pesquisou com pescadores que viviam nos locais próximos aos </a:t>
            </a:r>
            <a:r>
              <a:rPr lang="pt-BR" dirty="0" err="1" smtClean="0"/>
              <a:t>Samaquis</a:t>
            </a:r>
            <a:r>
              <a:rPr lang="pt-BR" dirty="0" smtClean="0"/>
              <a:t>, e o mar ainda rende muito alimento.</a:t>
            </a:r>
          </a:p>
          <a:p>
            <a:pPr>
              <a:buFont typeface="Arial" charset="0"/>
              <a:buNone/>
            </a:pPr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476672"/>
            <a:ext cx="8229600" cy="5792788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pt-BR" b="1" i="1" dirty="0" smtClean="0"/>
              <a:t>   </a:t>
            </a:r>
            <a:endParaRPr lang="pt-BR" b="1" i="1" dirty="0" smtClean="0"/>
          </a:p>
          <a:p>
            <a:pPr>
              <a:buFont typeface="Arial" charset="0"/>
              <a:buNone/>
            </a:pPr>
            <a:r>
              <a:rPr lang="pt-BR" b="1" i="1" dirty="0" smtClean="0"/>
              <a:t> </a:t>
            </a:r>
            <a:r>
              <a:rPr lang="pt-BR" b="1" i="1" dirty="0" smtClean="0"/>
              <a:t>Importantes Pesquisadores franceses e americanos que vieram no Brasil para estudos de sambaqui</a:t>
            </a:r>
            <a:r>
              <a:rPr lang="pt-BR" b="1" i="1" dirty="0" smtClean="0"/>
              <a:t>:</a:t>
            </a:r>
          </a:p>
          <a:p>
            <a:pPr>
              <a:spcBef>
                <a:spcPts val="1200"/>
              </a:spcBef>
              <a:buFont typeface="Arial" charset="0"/>
              <a:buNone/>
            </a:pPr>
            <a:endParaRPr lang="pt-BR" b="1" i="1" dirty="0" smtClean="0"/>
          </a:p>
          <a:p>
            <a:pPr>
              <a:spcBef>
                <a:spcPts val="1200"/>
              </a:spcBef>
            </a:pPr>
            <a:r>
              <a:rPr lang="pt-BR" i="1" dirty="0" err="1" smtClean="0"/>
              <a:t>Anette</a:t>
            </a:r>
            <a:r>
              <a:rPr lang="pt-BR" i="1" dirty="0" smtClean="0"/>
              <a:t> </a:t>
            </a:r>
            <a:r>
              <a:rPr lang="pt-BR" i="1" dirty="0" err="1" smtClean="0"/>
              <a:t>Emperaire</a:t>
            </a:r>
            <a:r>
              <a:rPr lang="pt-BR" i="1" dirty="0" smtClean="0"/>
              <a:t>;</a:t>
            </a:r>
            <a:endParaRPr lang="pt-BR" i="1" dirty="0" smtClean="0"/>
          </a:p>
          <a:p>
            <a:pPr>
              <a:spcBef>
                <a:spcPts val="1200"/>
              </a:spcBef>
            </a:pPr>
            <a:r>
              <a:rPr lang="pt-BR" i="1" dirty="0" smtClean="0"/>
              <a:t>Joseph </a:t>
            </a:r>
            <a:r>
              <a:rPr lang="pt-BR" i="1" dirty="0" err="1" smtClean="0"/>
              <a:t>Emperaire</a:t>
            </a:r>
            <a:r>
              <a:rPr lang="pt-BR" i="1" dirty="0" smtClean="0"/>
              <a:t>;</a:t>
            </a:r>
          </a:p>
          <a:p>
            <a:pPr>
              <a:spcBef>
                <a:spcPts val="1200"/>
              </a:spcBef>
            </a:pPr>
            <a:r>
              <a:rPr lang="pt-BR" i="1" dirty="0" smtClean="0"/>
              <a:t>Alan Bryan;</a:t>
            </a:r>
          </a:p>
          <a:p>
            <a:pPr>
              <a:spcBef>
                <a:spcPts val="1200"/>
              </a:spcBef>
            </a:pPr>
            <a:r>
              <a:rPr lang="pt-BR" i="1" dirty="0" smtClean="0"/>
              <a:t>Wesley </a:t>
            </a:r>
            <a:r>
              <a:rPr lang="pt-BR" i="1" dirty="0" err="1" smtClean="0"/>
              <a:t>Hurt</a:t>
            </a:r>
            <a:r>
              <a:rPr lang="pt-BR" i="1" dirty="0" smtClean="0"/>
              <a:t>.</a:t>
            </a:r>
          </a:p>
          <a:p>
            <a:pPr>
              <a:spcBef>
                <a:spcPts val="1200"/>
              </a:spcBef>
              <a:buFont typeface="Arial" charset="0"/>
              <a:buNone/>
            </a:pPr>
            <a:r>
              <a:rPr lang="pt-BR" i="1" dirty="0" smtClean="0"/>
              <a:t>  Eles também ajudaram a construir a arqueologia no Brasil.</a:t>
            </a:r>
          </a:p>
          <a:p>
            <a:pPr>
              <a:spcBef>
                <a:spcPts val="1200"/>
              </a:spcBef>
            </a:pPr>
            <a:r>
              <a:rPr lang="pt-BR" i="1" dirty="0" smtClean="0"/>
              <a:t>Castro Faria (brasileiro)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Arte e domínio</a:t>
            </a:r>
            <a:endParaRPr lang="pt-BR" dirty="0"/>
          </a:p>
        </p:txBody>
      </p:sp>
      <p:sp>
        <p:nvSpPr>
          <p:cNvPr id="16387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1973263"/>
          </a:xfrm>
        </p:spPr>
        <p:txBody>
          <a:bodyPr/>
          <a:lstStyle/>
          <a:p>
            <a:pPr algn="just"/>
            <a:r>
              <a:rPr lang="pt-BR" dirty="0" smtClean="0"/>
              <a:t>A estreita relação com o mar pode ser percebida pelas características dos artefatos encontrados nos sambaquis</a:t>
            </a:r>
          </a:p>
          <a:p>
            <a:pPr algn="just"/>
            <a:r>
              <a:rPr lang="pt-BR" dirty="0" smtClean="0"/>
              <a:t>Os objetos  eram reaproveitados e tinham varias utilidades (ossos e dentes de animais eram usados como pingentes e adornos, enfeites </a:t>
            </a:r>
            <a:r>
              <a:rPr lang="pt-BR" dirty="0" err="1" smtClean="0"/>
              <a:t>etc</a:t>
            </a:r>
            <a:r>
              <a:rPr lang="pt-BR" dirty="0" smtClean="0"/>
              <a:t>)</a:t>
            </a:r>
          </a:p>
        </p:txBody>
      </p:sp>
      <p:pic>
        <p:nvPicPr>
          <p:cNvPr id="16388" name="Imagem 3" descr="C:\Users\Wallace\Desktop\ETEC\História\Sambaqui\img0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t="55389" r="6879" b="11887"/>
          <a:stretch>
            <a:fillRect/>
          </a:stretch>
        </p:blipFill>
        <p:spPr bwMode="auto">
          <a:xfrm>
            <a:off x="1908175" y="3792538"/>
            <a:ext cx="4773613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Conteúdo 2"/>
          <p:cNvSpPr>
            <a:spLocks noGrp="1"/>
          </p:cNvSpPr>
          <p:nvPr>
            <p:ph idx="1"/>
          </p:nvPr>
        </p:nvSpPr>
        <p:spPr>
          <a:xfrm>
            <a:off x="209550" y="447675"/>
            <a:ext cx="7620000" cy="2117725"/>
          </a:xfrm>
        </p:spPr>
        <p:txBody>
          <a:bodyPr/>
          <a:lstStyle/>
          <a:p>
            <a:pPr algn="just"/>
            <a:r>
              <a:rPr lang="pt-BR" dirty="0" smtClean="0"/>
              <a:t>As oficinas de polimento é o principal espelho da boa relação  com recursos líticos deste povo. </a:t>
            </a:r>
          </a:p>
          <a:p>
            <a:pPr algn="just"/>
            <a:r>
              <a:rPr lang="pt-BR" dirty="0" smtClean="0"/>
              <a:t>Oficinas de polimento eram pedras onde usavam para polir lanças, e facas, e ficava perto da agua e a areia para facilitar o processo.</a:t>
            </a:r>
          </a:p>
        </p:txBody>
      </p:sp>
      <p:pic>
        <p:nvPicPr>
          <p:cNvPr id="17411" name="Imagem 3" descr="C:\Users\Wallace\Desktop\ETEC\História\Sambaqui\img08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" t="3041" r="55193" b="59581"/>
          <a:stretch>
            <a:fillRect/>
          </a:stretch>
        </p:blipFill>
        <p:spPr bwMode="auto">
          <a:xfrm>
            <a:off x="1547813" y="2420938"/>
            <a:ext cx="5086350" cy="351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12725"/>
            <a:ext cx="7620000" cy="2495550"/>
          </a:xfrm>
        </p:spPr>
        <p:txBody>
          <a:bodyPr/>
          <a:lstStyle/>
          <a:p>
            <a:pPr algn="just"/>
            <a:r>
              <a:rPr lang="pt-BR" dirty="0" err="1" smtClean="0"/>
              <a:t>Zoolitos</a:t>
            </a:r>
            <a:r>
              <a:rPr lang="pt-BR" dirty="0" smtClean="0"/>
              <a:t> eram pequenas representações da fauna em pedra, nos quais eram representados com concavidade ventral (indicando conhecimento de fertilidade)</a:t>
            </a:r>
          </a:p>
          <a:p>
            <a:pPr algn="just"/>
            <a:r>
              <a:rPr lang="pt-BR" dirty="0" smtClean="0"/>
              <a:t>Eram principalmente representações marinhas, sendo que alguns era possível até identificar espécies.</a:t>
            </a:r>
          </a:p>
        </p:txBody>
      </p:sp>
      <p:pic>
        <p:nvPicPr>
          <p:cNvPr id="18435" name="Imagem 3" descr="C:\Users\Wallace\Desktop\ETEC\História\Sambaqui\img08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7" t="2594" r="2115" b="55190"/>
          <a:stretch>
            <a:fillRect/>
          </a:stretch>
        </p:blipFill>
        <p:spPr bwMode="auto">
          <a:xfrm rot="-1965074">
            <a:off x="517525" y="3063875"/>
            <a:ext cx="3960813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Imagem 4" descr="C:\Users\Wallace\Desktop\ETEC\História\Sambaqui\img08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9" t="50237" r="2998" b="10849"/>
          <a:stretch>
            <a:fillRect/>
          </a:stretch>
        </p:blipFill>
        <p:spPr bwMode="auto">
          <a:xfrm rot="1524507">
            <a:off x="4346575" y="2874963"/>
            <a:ext cx="3543300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As Diferentes atividades nos Sambaquis do Brasil</a:t>
            </a:r>
            <a:endParaRPr lang="pt-BR" dirty="0"/>
          </a:p>
        </p:txBody>
      </p:sp>
      <p:sp>
        <p:nvSpPr>
          <p:cNvPr id="19459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700808"/>
            <a:ext cx="7620000" cy="4800600"/>
          </a:xfrm>
        </p:spPr>
        <p:txBody>
          <a:bodyPr/>
          <a:lstStyle/>
          <a:p>
            <a:r>
              <a:rPr lang="pt-BR" dirty="0" smtClean="0"/>
              <a:t>Nem todas as atividades nos sambaquis do Brasil fora homogêneas. Nem todos sambaquis tinham o mesmo tipo de ocupação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r>
              <a:rPr lang="pt-BR" dirty="0" smtClean="0"/>
              <a:t>Alguns sambaquis espalhados pelo Rio de Janeiro possuíam exatamente o mesmo tipo de atividade em todos os morros (caça, pesca, </a:t>
            </a:r>
            <a:r>
              <a:rPr lang="pt-BR" dirty="0" err="1" smtClean="0"/>
              <a:t>etc</a:t>
            </a:r>
            <a:r>
              <a:rPr lang="pt-BR" dirty="0" smtClean="0"/>
              <a:t>) enquanto o sambaqui de Jabuticabeira-II, começou a diferenciar-se por ter atividades distintas para sambaquis, por exemplo</a:t>
            </a:r>
            <a:r>
              <a:rPr lang="pt-BR" dirty="0" smtClean="0"/>
              <a:t>:</a:t>
            </a:r>
          </a:p>
          <a:p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    - Há um sambaqui neste sítio que foi usado única e exclusivamente para rituais funerários  de todos sambaquis vizinhos durante 700 anos, e não para pescas, caças, ou assentamentos de objetos.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Imagem 1" descr="C:\Users\Wallace\Desktop\ETEC\História\Sambaqui\img0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t="3799" r="55026" b="58670"/>
          <a:stretch>
            <a:fillRect/>
          </a:stretch>
        </p:blipFill>
        <p:spPr bwMode="auto">
          <a:xfrm>
            <a:off x="755650" y="333375"/>
            <a:ext cx="6911975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Espaço Reservado para Conteúdo 2"/>
          <p:cNvSpPr txBox="1">
            <a:spLocks/>
          </p:cNvSpPr>
          <p:nvPr/>
        </p:nvSpPr>
        <p:spPr bwMode="auto">
          <a:xfrm>
            <a:off x="408384" y="5301208"/>
            <a:ext cx="7620000" cy="211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2286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14300" indent="0" algn="ctr">
              <a:spcBef>
                <a:spcPct val="20000"/>
              </a:spcBef>
              <a:buClr>
                <a:schemeClr val="accent1"/>
              </a:buClr>
            </a:pPr>
            <a:r>
              <a:rPr lang="pt-BR" sz="2200" dirty="0"/>
              <a:t>Em Jabuticabeira os mais de 48 mil  mortos foram enterrados em posição fetal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0113" y="404813"/>
            <a:ext cx="8229600" cy="652462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b="1" i="1" dirty="0"/>
              <a:t>		Arqueologia</a:t>
            </a:r>
          </a:p>
        </p:txBody>
      </p:sp>
      <p:sp>
        <p:nvSpPr>
          <p:cNvPr id="3075" name="Espaço Reservado para Conteúdo 2"/>
          <p:cNvSpPr>
            <a:spLocks noGrp="1"/>
          </p:cNvSpPr>
          <p:nvPr>
            <p:ph idx="1"/>
          </p:nvPr>
        </p:nvSpPr>
        <p:spPr>
          <a:xfrm>
            <a:off x="3311525" y="1630363"/>
            <a:ext cx="5313363" cy="5102225"/>
          </a:xfrm>
        </p:spPr>
        <p:txBody>
          <a:bodyPr/>
          <a:lstStyle/>
          <a:p>
            <a:pPr>
              <a:buFont typeface="Arial" charset="0"/>
              <a:buNone/>
            </a:pPr>
            <a:endParaRPr lang="pt-BR" dirty="0" smtClean="0"/>
          </a:p>
          <a:p>
            <a:pPr>
              <a:buFont typeface="Arial" charset="0"/>
              <a:buNone/>
            </a:pPr>
            <a:endParaRPr lang="pt-BR" dirty="0" smtClean="0"/>
          </a:p>
          <a:p>
            <a:r>
              <a:rPr lang="pt-BR" dirty="0" smtClean="0"/>
              <a:t>O investimento maior em arqueologia tem sido no estudo de culturas pré-históricas. Cujo interesse veio desde a época do império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r>
              <a:rPr lang="pt-BR" dirty="0" smtClean="0"/>
              <a:t>Um dos mais </a:t>
            </a:r>
            <a:r>
              <a:rPr lang="pt-BR" dirty="0" smtClean="0"/>
              <a:t>famosos </a:t>
            </a:r>
            <a:r>
              <a:rPr lang="pt-BR" dirty="0" smtClean="0"/>
              <a:t>foi Peter Wilhelm </a:t>
            </a:r>
            <a:r>
              <a:rPr lang="pt-BR" dirty="0" err="1" smtClean="0"/>
              <a:t>Lund</a:t>
            </a:r>
            <a:r>
              <a:rPr lang="pt-BR" dirty="0" smtClean="0"/>
              <a:t> (1801 -80) que fez as pesquisas na região da Lagoa Santa, MG.</a:t>
            </a:r>
          </a:p>
          <a:p>
            <a:endParaRPr lang="pt-BR" dirty="0" smtClean="0"/>
          </a:p>
        </p:txBody>
      </p:sp>
      <p:pic>
        <p:nvPicPr>
          <p:cNvPr id="1030" name="Picture 6" descr="http://www.ieb.usp.br/images/arquivo/colecao/Peter%20Wilhelm%20Lund.jpg"/>
          <p:cNvPicPr>
            <a:picLocks noChangeAspect="1" noChangeArrowheads="1"/>
          </p:cNvPicPr>
          <p:nvPr/>
        </p:nvPicPr>
        <p:blipFill>
          <a:blip r:embed="rId2" cstate="print"/>
          <a:srcRect l="16760" t="13976" r="12582" b="9154"/>
          <a:stretch>
            <a:fillRect/>
          </a:stretch>
        </p:blipFill>
        <p:spPr bwMode="auto">
          <a:xfrm>
            <a:off x="611560" y="2060848"/>
            <a:ext cx="2699792" cy="4242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 txBox="1">
            <a:spLocks/>
          </p:cNvSpPr>
          <p:nvPr/>
        </p:nvSpPr>
        <p:spPr bwMode="auto">
          <a:xfrm>
            <a:off x="480392" y="5229200"/>
            <a:ext cx="7620000" cy="211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2286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14300" indent="0" algn="ctr">
              <a:spcBef>
                <a:spcPct val="20000"/>
              </a:spcBef>
              <a:buClr>
                <a:schemeClr val="accent1"/>
              </a:buClr>
            </a:pPr>
            <a:r>
              <a:rPr lang="pt-BR" sz="2200" dirty="0"/>
              <a:t>Observe o grande número de assentamentos. Em alguns casos, mais de um morto era sepultado na mesma cova</a:t>
            </a:r>
          </a:p>
        </p:txBody>
      </p:sp>
      <p:pic>
        <p:nvPicPr>
          <p:cNvPr id="21507" name="Imagem 3" descr="C:\Users\Wallace\Desktop\ETEC\História\Sambaqui\img0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" t="51070" r="55202" b="11639"/>
          <a:stretch>
            <a:fillRect/>
          </a:stretch>
        </p:blipFill>
        <p:spPr bwMode="auto">
          <a:xfrm>
            <a:off x="701675" y="379894"/>
            <a:ext cx="7127875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57213"/>
            <a:ext cx="76200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Ritual Funerário</a:t>
            </a:r>
            <a:endParaRPr lang="pt-BR" dirty="0"/>
          </a:p>
        </p:txBody>
      </p:sp>
      <p:sp>
        <p:nvSpPr>
          <p:cNvPr id="22531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700808"/>
            <a:ext cx="7620000" cy="5041305"/>
          </a:xfrm>
        </p:spPr>
        <p:txBody>
          <a:bodyPr/>
          <a:lstStyle/>
          <a:p>
            <a:pPr algn="just"/>
            <a:r>
              <a:rPr lang="pt-BR" dirty="0" smtClean="0"/>
              <a:t>O ritual funerário era uma das principais práticas dos sambaquis e um dos principais responsáveis pelo volume dos grandes assentamentos em forma de morros</a:t>
            </a:r>
            <a:r>
              <a:rPr lang="pt-BR" dirty="0" smtClean="0"/>
              <a:t>.</a:t>
            </a:r>
          </a:p>
          <a:p>
            <a:pPr algn="just"/>
            <a:endParaRPr lang="pt-BR" dirty="0" smtClean="0"/>
          </a:p>
          <a:p>
            <a:pPr algn="just"/>
            <a:r>
              <a:rPr lang="pt-BR" dirty="0" smtClean="0"/>
              <a:t>Os povos </a:t>
            </a:r>
            <a:r>
              <a:rPr lang="pt-BR" dirty="0" err="1" smtClean="0"/>
              <a:t>sambaquieiros</a:t>
            </a:r>
            <a:r>
              <a:rPr lang="pt-BR" dirty="0" smtClean="0"/>
              <a:t> enterravam seus entes em pequenas covas ovaladas de 70cm de largura por 40cm de profundidade; em posição fetal, onde eram enterrados juntamente com seus pertences (como colares, pingentes, conchas, dentes de porco) como forma de ritual</a:t>
            </a:r>
            <a:r>
              <a:rPr lang="pt-BR" dirty="0" smtClean="0"/>
              <a:t>.</a:t>
            </a:r>
          </a:p>
          <a:p>
            <a:pPr algn="just"/>
            <a:endParaRPr lang="pt-BR" dirty="0" smtClean="0"/>
          </a:p>
          <a:p>
            <a:pPr algn="just"/>
            <a:r>
              <a:rPr lang="pt-BR" dirty="0" smtClean="0"/>
              <a:t>Após o ritual, o individuo era assentado nos morros com grandes camadas  terra, moluscos, conchas e </a:t>
            </a:r>
            <a:r>
              <a:rPr lang="pt-BR" dirty="0" err="1" smtClean="0"/>
              <a:t>etc</a:t>
            </a:r>
            <a:r>
              <a:rPr lang="pt-BR" dirty="0" smtClean="0"/>
              <a:t> de 60cm de espessura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Imagem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9" t="47054" r="53439" b="22517"/>
          <a:stretch>
            <a:fillRect/>
          </a:stretch>
        </p:blipFill>
        <p:spPr bwMode="auto">
          <a:xfrm>
            <a:off x="611188" y="620713"/>
            <a:ext cx="7345362" cy="554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pt-BR" dirty="0" smtClean="0"/>
              <a:t>SAMBAQUI – GEH 2011</a:t>
            </a:r>
            <a:br>
              <a:rPr lang="pt-BR" dirty="0" smtClean="0"/>
            </a:br>
            <a:r>
              <a:rPr lang="pt-BR" sz="3200" spc="600" dirty="0" err="1" smtClean="0"/>
              <a:t>Profª</a:t>
            </a:r>
            <a:r>
              <a:rPr lang="pt-BR" sz="3200" spc="600" dirty="0" smtClean="0"/>
              <a:t> Mara</a:t>
            </a:r>
            <a:endParaRPr lang="pt-BR" sz="3200" spc="600" dirty="0"/>
          </a:p>
        </p:txBody>
      </p:sp>
      <p:sp>
        <p:nvSpPr>
          <p:cNvPr id="24579" name="Espaço Reservado para Conteúdo 2"/>
          <p:cNvSpPr>
            <a:spLocks noGrp="1"/>
          </p:cNvSpPr>
          <p:nvPr>
            <p:ph idx="1"/>
          </p:nvPr>
        </p:nvSpPr>
        <p:spPr>
          <a:xfrm>
            <a:off x="468313" y="2924175"/>
            <a:ext cx="7620000" cy="2468563"/>
          </a:xfrm>
        </p:spPr>
        <p:txBody>
          <a:bodyPr/>
          <a:lstStyle/>
          <a:p>
            <a:pPr marL="114300" indent="0" algn="ctr">
              <a:buFont typeface="Arial" charset="0"/>
              <a:buNone/>
            </a:pPr>
            <a:endParaRPr lang="pt-BR" sz="2400" b="1" dirty="0" smtClean="0"/>
          </a:p>
          <a:p>
            <a:pPr marL="114300" indent="0" algn="ctr">
              <a:buFont typeface="Arial" charset="0"/>
              <a:buNone/>
            </a:pPr>
            <a:r>
              <a:rPr lang="pt-BR" sz="2400" b="1" dirty="0" smtClean="0"/>
              <a:t>Wallace </a:t>
            </a:r>
            <a:r>
              <a:rPr lang="pt-BR" sz="2400" b="1" dirty="0" smtClean="0"/>
              <a:t>Domingues E Ariane </a:t>
            </a:r>
            <a:r>
              <a:rPr lang="pt-BR" sz="2400" b="1" dirty="0" err="1" smtClean="0"/>
              <a:t>Lauzem</a:t>
            </a:r>
            <a:endParaRPr lang="pt-BR" sz="2400" b="1" dirty="0" smtClean="0"/>
          </a:p>
        </p:txBody>
      </p:sp>
      <p:pic>
        <p:nvPicPr>
          <p:cNvPr id="24580" name="Imagem 11" descr="etecfran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5111750"/>
            <a:ext cx="2430463" cy="110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Imagem 12" descr="Centro%20Pazula%20Souza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E7E7D6"/>
              </a:clrFrom>
              <a:clrTo>
                <a:srgbClr val="E7E7D6">
                  <a:alpha val="0"/>
                </a:srgbClr>
              </a:clrTo>
            </a:clrChange>
            <a:lum bright="-2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5184775"/>
            <a:ext cx="3744913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Conteúdo 2"/>
          <p:cNvSpPr>
            <a:spLocks noGrp="1"/>
          </p:cNvSpPr>
          <p:nvPr>
            <p:ph idx="1"/>
          </p:nvPr>
        </p:nvSpPr>
        <p:spPr>
          <a:xfrm>
            <a:off x="0" y="1196752"/>
            <a:ext cx="8229600" cy="4525962"/>
          </a:xfrm>
        </p:spPr>
        <p:txBody>
          <a:bodyPr/>
          <a:lstStyle/>
          <a:p>
            <a:pPr lvl="2">
              <a:buFont typeface="Arial" charset="0"/>
              <a:buNone/>
            </a:pPr>
            <a:r>
              <a:rPr lang="pt-BR" sz="3200" b="1" i="1" dirty="0" smtClean="0"/>
              <a:t>Ocupação</a:t>
            </a:r>
          </a:p>
          <a:p>
            <a:pPr lvl="2">
              <a:buFont typeface="Arial" charset="0"/>
              <a:buNone/>
            </a:pPr>
            <a:endParaRPr lang="pt-BR" dirty="0" smtClean="0"/>
          </a:p>
          <a:p>
            <a:pPr algn="just"/>
            <a:r>
              <a:rPr lang="pt-BR" dirty="0" smtClean="0"/>
              <a:t>Alguns arqueólogos propõem que o Brasil já se encontrava ocupado há mais de 40 mil anos, porém apenas datas mais recentes são amplamente aceitas, que sugerem que a ocupação do território brasileiro seja de 12 mil anos.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ço Reservado para Conteúdo 2"/>
          <p:cNvSpPr>
            <a:spLocks noGrp="1"/>
          </p:cNvSpPr>
          <p:nvPr>
            <p:ph idx="1"/>
          </p:nvPr>
        </p:nvSpPr>
        <p:spPr>
          <a:xfrm>
            <a:off x="158824" y="764704"/>
            <a:ext cx="8229600" cy="5289550"/>
          </a:xfrm>
        </p:spPr>
        <p:txBody>
          <a:bodyPr/>
          <a:lstStyle/>
          <a:p>
            <a:pPr lvl="2">
              <a:buFont typeface="Arial" charset="0"/>
              <a:buNone/>
            </a:pPr>
            <a:r>
              <a:rPr lang="pt-BR" sz="3200" b="1" i="1" dirty="0" smtClean="0"/>
              <a:t>Pescadores e Coletores </a:t>
            </a:r>
            <a:endParaRPr lang="pt-BR" sz="3200" dirty="0" smtClean="0"/>
          </a:p>
          <a:p>
            <a:pPr>
              <a:buFont typeface="Arial" charset="0"/>
              <a:buNone/>
            </a:pPr>
            <a:endParaRPr lang="pt-BR" dirty="0" smtClean="0"/>
          </a:p>
          <a:p>
            <a:pPr algn="just"/>
            <a:r>
              <a:rPr lang="pt-BR" dirty="0" smtClean="0"/>
              <a:t>Os pescadores e coletores se instalaram na faixa litorânea por volta de 6 500 anos AP. Sendo o principal grupo desta classificação o grupo de </a:t>
            </a:r>
            <a:r>
              <a:rPr lang="pt-BR" dirty="0" err="1" smtClean="0"/>
              <a:t>sambaquieiros</a:t>
            </a:r>
            <a:r>
              <a:rPr lang="pt-BR" dirty="0" smtClean="0"/>
              <a:t>.</a:t>
            </a:r>
          </a:p>
          <a:p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126163"/>
          </a:xfrm>
        </p:spPr>
        <p:txBody>
          <a:bodyPr/>
          <a:lstStyle/>
          <a:p>
            <a:pPr algn="ctr">
              <a:buFont typeface="Arial" charset="0"/>
              <a:buNone/>
            </a:pPr>
            <a:endParaRPr lang="pt-BR" sz="4800" b="1" i="1" smtClean="0"/>
          </a:p>
          <a:p>
            <a:pPr algn="ctr">
              <a:buFont typeface="Arial" charset="0"/>
              <a:buNone/>
            </a:pPr>
            <a:r>
              <a:rPr lang="pt-BR" sz="4800" b="1" i="1" smtClean="0"/>
              <a:t>Sambaqui</a:t>
            </a:r>
          </a:p>
          <a:p>
            <a:pPr>
              <a:buFont typeface="Arial" charset="0"/>
              <a:buNone/>
            </a:pPr>
            <a:endParaRPr lang="pt-BR" b="1" i="1" smtClean="0"/>
          </a:p>
          <a:p>
            <a:pPr lvl="2">
              <a:buFont typeface="Arial" charset="0"/>
              <a:buNone/>
            </a:pPr>
            <a:r>
              <a:rPr lang="pt-BR" sz="3200" b="1" i="1" smtClean="0"/>
              <a:t>Etimologia</a:t>
            </a:r>
          </a:p>
          <a:p>
            <a:pPr>
              <a:buFont typeface="Arial" charset="0"/>
              <a:buNone/>
            </a:pPr>
            <a:r>
              <a:rPr lang="pt-BR" smtClean="0"/>
              <a:t>Sambaqui é uma palavra de origem Tupi (língua dos horticultores e ceramistas da costa brasileira no inicio da colonização).</a:t>
            </a:r>
          </a:p>
          <a:p>
            <a:pPr>
              <a:buFont typeface="Arial" charset="0"/>
              <a:buNone/>
            </a:pPr>
            <a:r>
              <a:rPr lang="pt-BR" smtClean="0"/>
              <a:t>Sambaqui = Tambaki</a:t>
            </a:r>
          </a:p>
          <a:p>
            <a:pPr>
              <a:buFont typeface="Arial" charset="0"/>
              <a:buNone/>
            </a:pPr>
            <a:r>
              <a:rPr lang="pt-BR" smtClean="0"/>
              <a:t>Tamba = conhas</a:t>
            </a:r>
          </a:p>
          <a:p>
            <a:pPr>
              <a:buFont typeface="Arial" charset="0"/>
              <a:buNone/>
            </a:pPr>
            <a:r>
              <a:rPr lang="pt-BR" smtClean="0"/>
              <a:t>Ki= amontoado</a:t>
            </a:r>
          </a:p>
          <a:p>
            <a:pPr>
              <a:buFont typeface="Arial" charset="0"/>
              <a:buNone/>
            </a:pPr>
            <a:r>
              <a:rPr lang="pt-BR" smtClean="0"/>
              <a:t>Sambaqui = amontoado de conchas.</a:t>
            </a:r>
          </a:p>
          <a:p>
            <a:pPr>
              <a:buFont typeface="Arial" charset="0"/>
              <a:buNone/>
            </a:pPr>
            <a:r>
              <a:rPr lang="pt-BR" smtClean="0"/>
              <a:t> </a:t>
            </a:r>
          </a:p>
          <a:p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404664"/>
            <a:ext cx="8229600" cy="572135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pt-BR" b="1" i="1" dirty="0" smtClean="0"/>
              <a:t>     </a:t>
            </a:r>
          </a:p>
          <a:p>
            <a:pPr>
              <a:buFont typeface="Arial" charset="0"/>
              <a:buNone/>
            </a:pPr>
            <a:r>
              <a:rPr lang="pt-BR" b="1" i="1" dirty="0" smtClean="0"/>
              <a:t>  O que são?</a:t>
            </a:r>
          </a:p>
          <a:p>
            <a:pPr>
              <a:buFont typeface="Arial" charset="0"/>
              <a:buNone/>
            </a:pPr>
            <a:endParaRPr lang="pt-BR" b="1" i="1" dirty="0" smtClean="0"/>
          </a:p>
          <a:p>
            <a:pPr>
              <a:buFont typeface="Arial" charset="0"/>
              <a:buNone/>
            </a:pPr>
            <a:endParaRPr lang="pt-BR" dirty="0" smtClean="0"/>
          </a:p>
          <a:p>
            <a:pPr algn="just"/>
            <a:r>
              <a:rPr lang="pt-BR" dirty="0" smtClean="0"/>
              <a:t>Uma elevação de forma arredondada que, em algumas regiões do Brasil, chega a ter mais de 30m de altura.</a:t>
            </a:r>
          </a:p>
          <a:p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288" y="4869160"/>
            <a:ext cx="8229600" cy="1143000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2000" dirty="0" smtClean="0"/>
              <a:t>Observe o tamanho e a proximidade dos </a:t>
            </a:r>
            <a:r>
              <a:rPr lang="pt-BR" sz="2000" dirty="0" err="1" smtClean="0"/>
              <a:t>sitios</a:t>
            </a:r>
            <a:r>
              <a:rPr lang="pt-BR" sz="2000" dirty="0" smtClean="0"/>
              <a:t>. </a:t>
            </a:r>
            <a:br>
              <a:rPr lang="pt-BR" sz="2000" dirty="0" smtClean="0"/>
            </a:br>
            <a:r>
              <a:rPr lang="pt-BR" sz="2000" dirty="0" smtClean="0"/>
              <a:t>Sambaquis da Figueirinha-I e II, SC</a:t>
            </a:r>
            <a:endParaRPr lang="pt-BR" sz="2000" dirty="0"/>
          </a:p>
        </p:txBody>
      </p:sp>
      <p:pic>
        <p:nvPicPr>
          <p:cNvPr id="8195" name="Espaço Reservado para Conteúdo 3" descr="germana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2988" y="404813"/>
            <a:ext cx="6916737" cy="45370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ço Reservado para Conteúdo 2"/>
          <p:cNvSpPr>
            <a:spLocks noGrp="1"/>
          </p:cNvSpPr>
          <p:nvPr>
            <p:ph idx="1"/>
          </p:nvPr>
        </p:nvSpPr>
        <p:spPr>
          <a:xfrm>
            <a:off x="4038" y="1412776"/>
            <a:ext cx="8229600" cy="45259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pt-BR" b="1" i="1" dirty="0" smtClean="0"/>
              <a:t>                  Estrutura</a:t>
            </a:r>
          </a:p>
          <a:p>
            <a:pPr algn="just">
              <a:buFont typeface="Arial" charset="0"/>
              <a:buNone/>
            </a:pPr>
            <a:endParaRPr lang="pt-BR" sz="1400" dirty="0" smtClean="0"/>
          </a:p>
          <a:p>
            <a:pPr algn="just">
              <a:buFont typeface="Arial" charset="0"/>
              <a:buNone/>
            </a:pPr>
            <a:r>
              <a:rPr lang="pt-BR" dirty="0" smtClean="0"/>
              <a:t>   O </a:t>
            </a:r>
            <a:r>
              <a:rPr lang="pt-BR" dirty="0" smtClean="0"/>
              <a:t>Sambaqui é composto por artefatos de </a:t>
            </a:r>
            <a:r>
              <a:rPr lang="pt-BR" dirty="0" err="1" smtClean="0"/>
              <a:t>pédra</a:t>
            </a:r>
            <a:r>
              <a:rPr lang="pt-BR" dirty="0" smtClean="0"/>
              <a:t> e posso, marcas de estaca e manchas de fogueira, porem o que mais se encontra são restos de conchas de diferentes espécies de moluscos e ostras e </a:t>
            </a:r>
            <a:r>
              <a:rPr lang="pt-BR" dirty="0" err="1" smtClean="0"/>
              <a:t>marsicos</a:t>
            </a:r>
            <a:r>
              <a:rPr lang="pt-BR" dirty="0" smtClean="0"/>
              <a:t>.</a:t>
            </a:r>
          </a:p>
          <a:p>
            <a:endParaRPr lang="pt-B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260350"/>
            <a:ext cx="8229600" cy="5865813"/>
          </a:xfrm>
        </p:spPr>
        <p:txBody>
          <a:bodyPr/>
          <a:lstStyle/>
          <a:p>
            <a:pPr>
              <a:buFont typeface="Arial" charset="0"/>
              <a:buNone/>
            </a:pPr>
            <a:endParaRPr lang="pt-BR" b="1" dirty="0" smtClean="0"/>
          </a:p>
          <a:p>
            <a:pPr>
              <a:buFont typeface="Arial" charset="0"/>
              <a:buNone/>
            </a:pPr>
            <a:r>
              <a:rPr lang="pt-BR" b="1" dirty="0" smtClean="0"/>
              <a:t>Ricardo </a:t>
            </a:r>
            <a:r>
              <a:rPr lang="pt-BR" b="1" dirty="0" err="1" smtClean="0"/>
              <a:t>Krone</a:t>
            </a:r>
            <a:r>
              <a:rPr lang="pt-BR" b="1" dirty="0" smtClean="0"/>
              <a:t> (estudo na década de 70)</a:t>
            </a:r>
          </a:p>
          <a:p>
            <a:endParaRPr lang="pt-BR" dirty="0" smtClean="0"/>
          </a:p>
          <a:p>
            <a:pPr algn="just"/>
            <a:r>
              <a:rPr lang="pt-BR" dirty="0" smtClean="0"/>
              <a:t>Para ele os sambaquis estavam mais afastados da costa atual, neles predominando ostras, ao passo que os mais modernos situavam-se próximos ao litoral, sendo compostos basicamente de conchas de </a:t>
            </a:r>
            <a:r>
              <a:rPr lang="pt-BR" dirty="0" err="1" smtClean="0"/>
              <a:t>berbigão</a:t>
            </a:r>
            <a:r>
              <a:rPr lang="pt-BR" dirty="0" smtClean="0"/>
              <a:t>.</a:t>
            </a:r>
          </a:p>
          <a:p>
            <a:pPr algn="just"/>
            <a:r>
              <a:rPr lang="pt-BR" dirty="0" err="1" smtClean="0"/>
              <a:t>Krone</a:t>
            </a:r>
            <a:r>
              <a:rPr lang="pt-BR" dirty="0" smtClean="0"/>
              <a:t> </a:t>
            </a:r>
            <a:r>
              <a:rPr lang="pt-BR" dirty="0" err="1" smtClean="0"/>
              <a:t>propos</a:t>
            </a:r>
            <a:r>
              <a:rPr lang="pt-BR" dirty="0" smtClean="0"/>
              <a:t> assim, que a linha da costa não era estável e sugeriu que os </a:t>
            </a:r>
            <a:r>
              <a:rPr lang="pt-BR" dirty="0" err="1" smtClean="0"/>
              <a:t>sitios</a:t>
            </a:r>
            <a:r>
              <a:rPr lang="pt-BR" dirty="0" smtClean="0"/>
              <a:t> poderiam auxiliar no estabelecimento da variação do </a:t>
            </a:r>
            <a:r>
              <a:rPr lang="pt-BR" dirty="0" err="1" smtClean="0"/>
              <a:t>nivel</a:t>
            </a:r>
            <a:r>
              <a:rPr lang="pt-BR" dirty="0" smtClean="0"/>
              <a:t> do mar.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MBAQUI es">
  <a:themeElements>
    <a:clrScheme name="Adjacência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Escritório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ência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SAMBAQUI es</Template>
  <TotalTime>28</TotalTime>
  <Words>821</Words>
  <Application>Microsoft Office PowerPoint</Application>
  <PresentationFormat>Apresentação na tela (4:3)</PresentationFormat>
  <Paragraphs>85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Calibri</vt:lpstr>
      <vt:lpstr>Arial</vt:lpstr>
      <vt:lpstr>Cambria</vt:lpstr>
      <vt:lpstr>SAMBAQUI es</vt:lpstr>
      <vt:lpstr>SAMBAQUI</vt:lpstr>
      <vt:lpstr>  Arqueologia</vt:lpstr>
      <vt:lpstr>Apresentação do PowerPoint</vt:lpstr>
      <vt:lpstr>Apresentação do PowerPoint</vt:lpstr>
      <vt:lpstr>Apresentação do PowerPoint</vt:lpstr>
      <vt:lpstr>Apresentação do PowerPoint</vt:lpstr>
      <vt:lpstr>Observe o tamanho e a proximidade dos sitios.  Sambaquis da Figueirinha-I e II, SC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Arte e domínio</vt:lpstr>
      <vt:lpstr>Apresentação do PowerPoint</vt:lpstr>
      <vt:lpstr>Apresentação do PowerPoint</vt:lpstr>
      <vt:lpstr>As Diferentes atividades nos Sambaquis do Brasil</vt:lpstr>
      <vt:lpstr>Apresentação do PowerPoint</vt:lpstr>
      <vt:lpstr>Apresentação do PowerPoint</vt:lpstr>
      <vt:lpstr>Ritual Funerário</vt:lpstr>
      <vt:lpstr>Apresentação do PowerPoint</vt:lpstr>
      <vt:lpstr>SAMBAQUI – GEH 2011 Profª Mara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SAMBAQUI</dc:title>
  <dc:creator>Andressa</dc:creator>
  <cp:lastModifiedBy>Andressa</cp:lastModifiedBy>
  <cp:revision>2</cp:revision>
  <dcterms:created xsi:type="dcterms:W3CDTF">2012-07-20T12:42:42Z</dcterms:created>
  <dcterms:modified xsi:type="dcterms:W3CDTF">2012-07-20T13:11:11Z</dcterms:modified>
</cp:coreProperties>
</file>